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74" r:id="rId17"/>
    <p:sldId id="275" r:id="rId18"/>
    <p:sldId id="279" r:id="rId19"/>
    <p:sldId id="280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7F1"/>
    <a:srgbClr val="FEF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35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2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6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7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9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3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2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DA37C-0798-41D2-B6AC-8BE499FF45CF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11D38-F0E9-4CDE-B44A-DAFFFB41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3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igh Tower Text" panose="0204050205050603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igh Tower Text" panose="0204050205050603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igh Tower Text" panose="0204050205050603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igh Tower Text" panose="0204050205050603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igh Tower Text" panose="0204050205050603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igh Tower Text" panose="0204050205050603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xtgenscience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2296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Footlight MT Light" panose="0204060206030A020304" pitchFamily="18" charset="0"/>
              </a:rPr>
              <a:t>The Making of a Science Teacher</a:t>
            </a:r>
            <a:endParaRPr lang="en-US" b="1" dirty="0">
              <a:latin typeface="Footlight MT Light" panose="0204060206030A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0588" y="3886200"/>
            <a:ext cx="6777318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Paul Adams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Fort Hays State University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21 April 2018</a:t>
            </a: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KATS KAMP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Science, Art, and Craft</a:t>
            </a:r>
            <a:br>
              <a:rPr lang="en-US" dirty="0" smtClean="0"/>
            </a:br>
            <a:r>
              <a:rPr lang="en-US" dirty="0" smtClean="0"/>
              <a:t>of Teaching Science</a:t>
            </a:r>
            <a:endParaRPr lang="en-US" dirty="0"/>
          </a:p>
        </p:txBody>
      </p:sp>
      <p:pic>
        <p:nvPicPr>
          <p:cNvPr id="4" name="Content Placeholder 3" descr="&lt;strong&gt;Gestalt&lt;/strong&gt; Therap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06" y="1600201"/>
            <a:ext cx="5359594" cy="463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1947" y="6375321"/>
            <a:ext cx="4168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https://planetparadigm.wordpress.com/2009/01/09/gestalt-switch/</a:t>
            </a:r>
          </a:p>
        </p:txBody>
      </p:sp>
    </p:spTree>
    <p:extLst>
      <p:ext uri="{BB962C8B-B14F-4D97-AF65-F5344CB8AC3E}">
        <p14:creationId xmlns:p14="http://schemas.microsoft.com/office/powerpoint/2010/main" val="20611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have learned…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40"/>
          <a:stretch/>
        </p:blipFill>
        <p:spPr>
          <a:xfrm>
            <a:off x="851899" y="1219200"/>
            <a:ext cx="7606301" cy="4952999"/>
          </a:xfrm>
        </p:spPr>
      </p:pic>
      <p:sp>
        <p:nvSpPr>
          <p:cNvPr id="5" name="TextBox 4"/>
          <p:cNvSpPr txBox="1"/>
          <p:nvPr/>
        </p:nvSpPr>
        <p:spPr>
          <a:xfrm>
            <a:off x="381000" y="6248400"/>
            <a:ext cx="4237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http</a:t>
            </a:r>
            <a:r>
              <a:rPr lang="en-US" sz="1000" dirty="0"/>
              <a:t>://www.sciencecartoonsplus.com/gallery/education/galedd.php#</a:t>
            </a:r>
          </a:p>
        </p:txBody>
      </p:sp>
    </p:spTree>
    <p:extLst>
      <p:ext uri="{BB962C8B-B14F-4D97-AF65-F5344CB8AC3E}">
        <p14:creationId xmlns:p14="http://schemas.microsoft.com/office/powerpoint/2010/main" val="39161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2790"/>
            <a:ext cx="2895600" cy="1782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Develop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KSOTO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 descr="ksot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061" t="3634" r="7576" b="13598"/>
          <a:stretch/>
        </p:blipFill>
        <p:spPr>
          <a:xfrm>
            <a:off x="2731355" y="76200"/>
            <a:ext cx="4343400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6254279" y="2277190"/>
            <a:ext cx="4800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Larson, G. (2003).  The Complete Far Side.  Riverside, NJ : Andrews </a:t>
            </a:r>
            <a:r>
              <a:rPr lang="en-US" sz="1000" dirty="0" err="1"/>
              <a:t>McNeel</a:t>
            </a:r>
            <a:r>
              <a:rPr lang="en-US" sz="1000" dirty="0"/>
              <a:t> Publishing</a:t>
            </a:r>
          </a:p>
        </p:txBody>
      </p:sp>
      <p:pic>
        <p:nvPicPr>
          <p:cNvPr id="6" name="Content Placeholder 3" descr="ksoto.jpg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9091" t="89047" r="6060" b="1626"/>
          <a:stretch/>
        </p:blipFill>
        <p:spPr>
          <a:xfrm>
            <a:off x="838200" y="5486400"/>
            <a:ext cx="8217755" cy="11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5096"/>
            <a:ext cx="8496300" cy="57848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 smtClean="0">
                <a:latin typeface="Footlight MT Light" panose="0204060206030A020304" pitchFamily="18" charset="0"/>
              </a:rPr>
              <a:t>	K</a:t>
            </a:r>
            <a:r>
              <a:rPr lang="en-US" dirty="0" smtClean="0">
                <a:latin typeface="Footlight MT Light" panose="0204060206030A020304" pitchFamily="18" charset="0"/>
              </a:rPr>
              <a:t>EEN</a:t>
            </a:r>
            <a:endParaRPr lang="en-US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Footlight MT Light" panose="0204060206030A020304" pitchFamily="18" charset="0"/>
              </a:rPr>
              <a:t>		</a:t>
            </a:r>
            <a:r>
              <a:rPr lang="en-US" sz="5400" dirty="0" smtClean="0">
                <a:latin typeface="Footlight MT Light" panose="0204060206030A020304" pitchFamily="18" charset="0"/>
              </a:rPr>
              <a:t>S</a:t>
            </a:r>
            <a:r>
              <a:rPr lang="en-US" dirty="0" smtClean="0">
                <a:latin typeface="Footlight MT Light" panose="0204060206030A020304" pitchFamily="18" charset="0"/>
              </a:rPr>
              <a:t>ENSE</a:t>
            </a:r>
          </a:p>
          <a:p>
            <a:pPr marL="0" indent="0">
              <a:buNone/>
            </a:pPr>
            <a:r>
              <a:rPr lang="en-US" dirty="0" smtClean="0">
                <a:latin typeface="Footlight MT Light" panose="0204060206030A020304" pitchFamily="18" charset="0"/>
              </a:rPr>
              <a:t>			</a:t>
            </a:r>
            <a:r>
              <a:rPr lang="en-US" sz="5400" dirty="0" smtClean="0">
                <a:latin typeface="Footlight MT Light" panose="0204060206030A020304" pitchFamily="18" charset="0"/>
              </a:rPr>
              <a:t>O</a:t>
            </a:r>
            <a:r>
              <a:rPr lang="en-US" dirty="0" smtClean="0">
                <a:latin typeface="Footlight MT Light" panose="0204060206030A020304" pitchFamily="18" charset="0"/>
              </a:rPr>
              <a:t>F</a:t>
            </a:r>
          </a:p>
          <a:p>
            <a:pPr marL="0" indent="0">
              <a:buNone/>
            </a:pPr>
            <a:r>
              <a:rPr lang="en-US" dirty="0" smtClean="0">
                <a:latin typeface="Footlight MT Light" panose="0204060206030A020304" pitchFamily="18" charset="0"/>
              </a:rPr>
              <a:t>		</a:t>
            </a:r>
            <a:r>
              <a:rPr lang="en-US" dirty="0">
                <a:latin typeface="Footlight MT Light" panose="0204060206030A020304" pitchFamily="18" charset="0"/>
              </a:rPr>
              <a:t>	</a:t>
            </a:r>
            <a:r>
              <a:rPr lang="en-US" dirty="0" smtClean="0">
                <a:latin typeface="Footlight MT Light" panose="0204060206030A020304" pitchFamily="18" charset="0"/>
              </a:rPr>
              <a:t>	</a:t>
            </a:r>
            <a:r>
              <a:rPr lang="en-US" sz="5800" dirty="0" smtClean="0">
                <a:latin typeface="Footlight MT Light" panose="0204060206030A020304" pitchFamily="18" charset="0"/>
              </a:rPr>
              <a:t>T</a:t>
            </a:r>
            <a:r>
              <a:rPr lang="en-US" dirty="0" smtClean="0">
                <a:latin typeface="Footlight MT Light" panose="0204060206030A020304" pitchFamily="18" charset="0"/>
              </a:rPr>
              <a:t>HE </a:t>
            </a:r>
          </a:p>
          <a:p>
            <a:pPr marL="0" indent="0">
              <a:buNone/>
            </a:pPr>
            <a:r>
              <a:rPr lang="en-US" dirty="0" smtClean="0">
                <a:latin typeface="Footlight MT Light" panose="0204060206030A020304" pitchFamily="18" charset="0"/>
              </a:rPr>
              <a:t>					</a:t>
            </a:r>
            <a:r>
              <a:rPr lang="en-US" sz="5800" dirty="0" smtClean="0">
                <a:latin typeface="Footlight MT Light" panose="0204060206030A020304" pitchFamily="18" charset="0"/>
              </a:rPr>
              <a:t>O</a:t>
            </a:r>
            <a:r>
              <a:rPr lang="en-US" dirty="0" smtClean="0">
                <a:latin typeface="Footlight MT Light" panose="0204060206030A020304" pitchFamily="18" charset="0"/>
              </a:rPr>
              <a:t>BVIOUS</a:t>
            </a:r>
          </a:p>
          <a:p>
            <a:endParaRPr lang="en-US" dirty="0">
              <a:latin typeface="Footlight MT Light" panose="0204060206030A020304" pitchFamily="18" charset="0"/>
            </a:endParaRPr>
          </a:p>
          <a:p>
            <a:pPr marL="0" indent="0" algn="r">
              <a:buNone/>
            </a:pPr>
            <a:r>
              <a:rPr lang="en-US" dirty="0">
                <a:latin typeface="Footlight MT Light" panose="0204060206030A020304" pitchFamily="18" charset="0"/>
              </a:rPr>
              <a:t>	</a:t>
            </a:r>
            <a:r>
              <a:rPr lang="en-US" dirty="0" smtClean="0">
                <a:latin typeface="Footlight MT Light" panose="0204060206030A020304" pitchFamily="18" charset="0"/>
              </a:rPr>
              <a:t>		</a:t>
            </a:r>
            <a:r>
              <a:rPr lang="en-US" sz="4700" dirty="0" smtClean="0">
                <a:latin typeface="Footlight MT Light" panose="0204060206030A020304" pitchFamily="18" charset="0"/>
              </a:rPr>
              <a:t>PHENOMENA!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5" y="3503598"/>
            <a:ext cx="4357485" cy="3250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 rot="16200000">
            <a:off x="-2448231" y="3952294"/>
            <a:ext cx="52577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https://thelifeididntchoose.files.wordpress.com/2017/11/hiding-in-plain-sight.jpg?w=492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76200"/>
            <a:ext cx="4969471" cy="2782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 rot="16200000">
            <a:off x="6926444" y="1995100"/>
            <a:ext cx="411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http://screenheaven.com/wallpaper/hiding-in-plain/60374/</a:t>
            </a:r>
          </a:p>
        </p:txBody>
      </p:sp>
    </p:spTree>
    <p:extLst>
      <p:ext uri="{BB962C8B-B14F-4D97-AF65-F5344CB8AC3E}">
        <p14:creationId xmlns:p14="http://schemas.microsoft.com/office/powerpoint/2010/main" val="16475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05000" cy="22399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Be a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good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taker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 descr="scan001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7100" t="1736" r="6765" b="13683"/>
          <a:stretch/>
        </p:blipFill>
        <p:spPr>
          <a:xfrm>
            <a:off x="2354826" y="152399"/>
            <a:ext cx="4503174" cy="5567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6333410" y="2734391"/>
            <a:ext cx="464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Larson, G. (2003).  The Complete Far Side.  Riverside, NJ : Andrews </a:t>
            </a:r>
            <a:r>
              <a:rPr lang="en-US" sz="1000" dirty="0" err="1"/>
              <a:t>McNeel</a:t>
            </a:r>
            <a:r>
              <a:rPr lang="en-US" sz="1000" dirty="0"/>
              <a:t> Publishing</a:t>
            </a:r>
          </a:p>
        </p:txBody>
      </p:sp>
      <p:pic>
        <p:nvPicPr>
          <p:cNvPr id="6" name="Content Placeholder 3" descr="scan0011.jpg"/>
          <p:cNvPicPr>
            <a:picLocks noChangeAspect="1"/>
          </p:cNvPicPr>
          <p:nvPr/>
        </p:nvPicPr>
        <p:blipFill rotWithShape="1">
          <a:blip r:embed="rId4" cstate="print">
            <a:grayscl/>
          </a:blip>
          <a:srcRect l="8423" t="89163" r="7379" b="2263"/>
          <a:stretch/>
        </p:blipFill>
        <p:spPr>
          <a:xfrm>
            <a:off x="609600" y="5562600"/>
            <a:ext cx="8321043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09800" cy="26209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Use the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Magic </a:t>
            </a:r>
            <a:br>
              <a:rPr lang="en-US" b="1" dirty="0" smtClean="0"/>
            </a:br>
            <a:r>
              <a:rPr lang="en-US" b="1" dirty="0" smtClean="0"/>
              <a:t>Moment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 descr="scan000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11668" b="12489"/>
          <a:stretch/>
        </p:blipFill>
        <p:spPr>
          <a:xfrm>
            <a:off x="2779957" y="274638"/>
            <a:ext cx="6051394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2925762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/>
              <a:t>Practice x</a:t>
            </a:r>
            <a:br>
              <a:rPr lang="en-US" b="1" dirty="0" smtClean="0"/>
            </a:br>
            <a:r>
              <a:rPr lang="en-US" b="1" dirty="0" smtClean="0"/>
              <a:t>Perseverance x</a:t>
            </a:r>
            <a:br>
              <a:rPr lang="en-US" b="1" dirty="0" smtClean="0"/>
            </a:br>
            <a:r>
              <a:rPr lang="en-US" b="1" u="sng" dirty="0" smtClean="0"/>
              <a:t>Patience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8000" b="1" dirty="0" smtClean="0"/>
              <a:t>P</a:t>
            </a:r>
            <a:r>
              <a:rPr lang="en-US" sz="8000" b="1" baseline="30000" dirty="0" smtClean="0"/>
              <a:t>3</a:t>
            </a: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  <p:pic>
        <p:nvPicPr>
          <p:cNvPr id="4" name="Content Placeholder 3" descr="scan001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764" t="3427" r="6843" b="15482"/>
          <a:stretch/>
        </p:blipFill>
        <p:spPr>
          <a:xfrm>
            <a:off x="3810000" y="76200"/>
            <a:ext cx="5181600" cy="678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6658689" y="2620090"/>
            <a:ext cx="472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Larson, G. (2003).  The Complete Far Side.  Riverside, NJ : Andrews </a:t>
            </a:r>
            <a:r>
              <a:rPr lang="en-US" sz="1000" dirty="0" err="1"/>
              <a:t>McNeel</a:t>
            </a:r>
            <a:r>
              <a:rPr lang="en-US" sz="1000" dirty="0"/>
              <a:t> Publishing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384090"/>
            <a:ext cx="3657600" cy="3108543"/>
          </a:xfrm>
          <a:prstGeom prst="rect">
            <a:avLst/>
          </a:prstGeom>
          <a:solidFill>
            <a:srgbClr val="F9F7F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Book Antiqua" panose="02040602050305030304" pitchFamily="18" charset="0"/>
              </a:rPr>
              <a:t>“Notice all the computations, theoretical scribblings, and lab equipment, Norm . . . Yes, curiosity killed these cats.”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28600"/>
            <a:ext cx="2971800" cy="3230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Energy</a:t>
            </a:r>
            <a:br>
              <a:rPr lang="en-US" b="1" dirty="0" smtClean="0"/>
            </a:br>
            <a:r>
              <a:rPr lang="en-US" b="1" dirty="0" smtClean="0"/>
              <a:t>Excitement</a:t>
            </a:r>
            <a:br>
              <a:rPr lang="en-US" b="1" dirty="0" smtClean="0"/>
            </a:br>
            <a:r>
              <a:rPr lang="en-US" b="1" dirty="0" smtClean="0"/>
              <a:t>Enthusiasm</a:t>
            </a:r>
            <a:br>
              <a:rPr lang="en-US" b="1" dirty="0" smtClean="0"/>
            </a:br>
            <a:r>
              <a:rPr lang="en-US" b="1" dirty="0" smtClean="0"/>
              <a:t>E</a:t>
            </a:r>
            <a:r>
              <a:rPr lang="en-US" b="1" baseline="30000" dirty="0" smtClean="0"/>
              <a:t>3</a:t>
            </a:r>
            <a:r>
              <a:rPr lang="en-US" b="1" baseline="30000" dirty="0"/>
              <a:t/>
            </a:r>
            <a:br>
              <a:rPr lang="en-US" b="1" baseline="30000" dirty="0"/>
            </a:br>
            <a:endParaRPr lang="en-US" dirty="0"/>
          </a:p>
        </p:txBody>
      </p:sp>
      <p:pic>
        <p:nvPicPr>
          <p:cNvPr id="4" name="Content Placeholder 3" descr="scan001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75" t="3721" r="8475" b="11372"/>
          <a:stretch/>
        </p:blipFill>
        <p:spPr>
          <a:xfrm>
            <a:off x="658529" y="76199"/>
            <a:ext cx="4904071" cy="6004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051886" y="2574443"/>
            <a:ext cx="4626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Larson, G. (2003).  The Complete Far Side.  Riverside, NJ : Andrews </a:t>
            </a:r>
            <a:r>
              <a:rPr lang="en-US" sz="1000" dirty="0" err="1" smtClean="0"/>
              <a:t>McNeel</a:t>
            </a:r>
            <a:r>
              <a:rPr lang="en-US" sz="1000" dirty="0"/>
              <a:t> </a:t>
            </a:r>
            <a:r>
              <a:rPr lang="en-US" sz="1000" dirty="0" smtClean="0"/>
              <a:t>Publishing</a:t>
            </a:r>
            <a:endParaRPr lang="en-US" sz="1000" dirty="0"/>
          </a:p>
        </p:txBody>
      </p:sp>
      <p:pic>
        <p:nvPicPr>
          <p:cNvPr id="6" name="Content Placeholder 3" descr="scan0013.jpg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7289" t="92873" r="37288" b="1466"/>
          <a:stretch/>
        </p:blipFill>
        <p:spPr>
          <a:xfrm>
            <a:off x="1447800" y="6019800"/>
            <a:ext cx="314324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Science is a Language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Picture 4" descr="DSC_1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92384"/>
            <a:ext cx="3733800" cy="2482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Foto Oficial_NA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671372"/>
            <a:ext cx="4087657" cy="2895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31478"/>
            <a:ext cx="4429125" cy="3190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26443" y="6476087"/>
            <a:ext cx="3507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http://www.sciencecartoonsplus.com/gallery/math/index.php#</a:t>
            </a:r>
          </a:p>
        </p:txBody>
      </p:sp>
    </p:spTree>
    <p:extLst>
      <p:ext uri="{BB962C8B-B14F-4D97-AF65-F5344CB8AC3E}">
        <p14:creationId xmlns:p14="http://schemas.microsoft.com/office/powerpoint/2010/main" val="130302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Science is a Language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Picture 4" descr="DSC_1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92384"/>
            <a:ext cx="3733800" cy="2482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Foto Oficial_NA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671372"/>
            <a:ext cx="4087657" cy="2895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031478"/>
            <a:ext cx="4429125" cy="3190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226443" y="6476087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http://www.sciencecartoonsplus.com/gallery/math/index.php#</a:t>
            </a:r>
          </a:p>
        </p:txBody>
      </p:sp>
      <p:sp>
        <p:nvSpPr>
          <p:cNvPr id="3" name="Oval 2"/>
          <p:cNvSpPr/>
          <p:nvPr/>
        </p:nvSpPr>
        <p:spPr>
          <a:xfrm>
            <a:off x="5638800" y="1600200"/>
            <a:ext cx="381000" cy="7620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91200" y="5029200"/>
            <a:ext cx="381000" cy="6858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18341676">
            <a:off x="4610101" y="609145"/>
            <a:ext cx="1066800" cy="132556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3258324" flipH="1">
            <a:off x="6272211" y="4125293"/>
            <a:ext cx="1066800" cy="132556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Teaching as Science, Art, and Craft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6200" y="6162106"/>
            <a:ext cx="4191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http://www.differencebetween.com/difference-between-science-and-vs-art/</a:t>
            </a:r>
          </a:p>
        </p:txBody>
      </p:sp>
    </p:spTree>
    <p:extLst>
      <p:ext uri="{BB962C8B-B14F-4D97-AF65-F5344CB8AC3E}">
        <p14:creationId xmlns:p14="http://schemas.microsoft.com/office/powerpoint/2010/main" val="30865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007.jpg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4167" t="4556" r="5832" b="4333"/>
          <a:stretch/>
        </p:blipFill>
        <p:spPr>
          <a:xfrm>
            <a:off x="643355" y="-82136"/>
            <a:ext cx="8125036" cy="694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815741"/>
            <a:ext cx="338554" cy="390748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 smtClean="0"/>
              <a:t>Source: http</a:t>
            </a:r>
            <a:r>
              <a:rPr lang="en-US" sz="1000" dirty="0"/>
              <a:t>://www.sciencecartoonsplus.com/gallery/einstein/index.php</a:t>
            </a:r>
          </a:p>
        </p:txBody>
      </p:sp>
    </p:spTree>
    <p:extLst>
      <p:ext uri="{BB962C8B-B14F-4D97-AF65-F5344CB8AC3E}">
        <p14:creationId xmlns:p14="http://schemas.microsoft.com/office/powerpoint/2010/main" val="31735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The Science - Strategies and Practices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8019"/>
            <a:ext cx="7315200" cy="5353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45698" y="6096000"/>
            <a:ext cx="25683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http://mast.ecu.edu/modules/tmes/concept/</a:t>
            </a:r>
          </a:p>
        </p:txBody>
      </p:sp>
    </p:spTree>
    <p:extLst>
      <p:ext uri="{BB962C8B-B14F-4D97-AF65-F5344CB8AC3E}">
        <p14:creationId xmlns:p14="http://schemas.microsoft.com/office/powerpoint/2010/main" val="21753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Learning, Learners, and Pedagogy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04800" y="6400800"/>
            <a:ext cx="2438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https://noborderslearning.com/pedagogy/</a:t>
            </a:r>
          </a:p>
        </p:txBody>
      </p:sp>
    </p:spTree>
    <p:extLst>
      <p:ext uri="{BB962C8B-B14F-4D97-AF65-F5344CB8AC3E}">
        <p14:creationId xmlns:p14="http://schemas.microsoft.com/office/powerpoint/2010/main" val="18893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Knowing what you know . .  </a:t>
            </a:r>
            <a:br>
              <a:rPr lang="en-US" dirty="0" smtClean="0"/>
            </a:br>
            <a:r>
              <a:rPr lang="en-US" dirty="0" smtClean="0"/>
              <a:t>and knowing what you don’t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94" y="2057400"/>
            <a:ext cx="4720807" cy="4720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067300" y="6627594"/>
            <a:ext cx="312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https://www.pinterest.com/pin/708472585100370296/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0"/>
            <a:ext cx="44577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46494" y="4495800"/>
            <a:ext cx="4038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https://www.trainsmartinc.com/5-ways-engage-subject-matter-experts/</a:t>
            </a:r>
          </a:p>
        </p:txBody>
      </p:sp>
    </p:spTree>
    <p:extLst>
      <p:ext uri="{BB962C8B-B14F-4D97-AF65-F5344CB8AC3E}">
        <p14:creationId xmlns:p14="http://schemas.microsoft.com/office/powerpoint/2010/main" val="30624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Classroom Dynamics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22" y="1417638"/>
            <a:ext cx="7130978" cy="475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04800" y="6400800"/>
            <a:ext cx="533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https://umichsoe.digication.com/student_reviewer_sample2/Knowledge_Synthesis_Page_2.1</a:t>
            </a:r>
          </a:p>
        </p:txBody>
      </p:sp>
    </p:spTree>
    <p:extLst>
      <p:ext uri="{BB962C8B-B14F-4D97-AF65-F5344CB8AC3E}">
        <p14:creationId xmlns:p14="http://schemas.microsoft.com/office/powerpoint/2010/main" val="8650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Inclusion and Culture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04800" y="62418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https://www.youtube.com/watch?v=_Pa4K2T9OF8</a:t>
            </a:r>
          </a:p>
        </p:txBody>
      </p:sp>
    </p:spTree>
    <p:extLst>
      <p:ext uri="{BB962C8B-B14F-4D97-AF65-F5344CB8AC3E}">
        <p14:creationId xmlns:p14="http://schemas.microsoft.com/office/powerpoint/2010/main" val="41846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of </a:t>
            </a:r>
            <a:r>
              <a:rPr lang="en-US" dirty="0" smtClean="0"/>
              <a:t>standards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219200"/>
            <a:ext cx="6324600" cy="59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6172200"/>
            <a:ext cx="1502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4"/>
              </a:rPr>
              <a:t>www.nextgenscience.org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98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PSK -Pedagogical </a:t>
            </a:r>
            <a:r>
              <a:rPr lang="en-US" dirty="0"/>
              <a:t>Standards Knowledge  </a:t>
            </a:r>
            <a:r>
              <a:rPr lang="en-US" dirty="0" smtClean="0"/>
              <a:t>(not just PCK anymore)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842348"/>
              </p:ext>
            </p:extLst>
          </p:nvPr>
        </p:nvGraphicFramePr>
        <p:xfrm>
          <a:off x="457200" y="2524125"/>
          <a:ext cx="8229600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ackager Shell Object" showAsIcon="1" r:id="rId3" imgW="1679760" imgH="546120" progId="Package">
                  <p:embed/>
                </p:oleObj>
              </mc:Choice>
              <mc:Fallback>
                <p:oleObj name="Packager Shell Object" showAsIcon="1" r:id="rId3" imgW="1679760" imgH="546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524125"/>
                        <a:ext cx="8229600" cy="267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43980"/>
            <a:ext cx="7537704" cy="423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04800" y="6400800"/>
            <a:ext cx="7010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http://stemoregon.org/oregon-science-project-announces-new-statewide-science-ngss-leadership-opportunity-k-12-educators/</a:t>
            </a:r>
          </a:p>
        </p:txBody>
      </p:sp>
    </p:spTree>
    <p:extLst>
      <p:ext uri="{BB962C8B-B14F-4D97-AF65-F5344CB8AC3E}">
        <p14:creationId xmlns:p14="http://schemas.microsoft.com/office/powerpoint/2010/main" val="7579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238</Words>
  <Application>Microsoft Office PowerPoint</Application>
  <PresentationFormat>On-screen Show (4:3)</PresentationFormat>
  <Paragraphs>50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Book Antiqua</vt:lpstr>
      <vt:lpstr>Calibri</vt:lpstr>
      <vt:lpstr>Footlight MT Light</vt:lpstr>
      <vt:lpstr>High Tower Text</vt:lpstr>
      <vt:lpstr>Office Theme</vt:lpstr>
      <vt:lpstr>Packager Shell Object</vt:lpstr>
      <vt:lpstr>The Making of a Science Teacher</vt:lpstr>
      <vt:lpstr>Teaching as Science, Art, and Craft</vt:lpstr>
      <vt:lpstr>The Science - Strategies and Practices</vt:lpstr>
      <vt:lpstr>Learning, Learners, and Pedagogy</vt:lpstr>
      <vt:lpstr> Knowing what you know . .   and knowing what you don’t </vt:lpstr>
      <vt:lpstr>Classroom Dynamics</vt:lpstr>
      <vt:lpstr>Inclusion and Culture</vt:lpstr>
      <vt:lpstr>Knowledge of standards</vt:lpstr>
      <vt:lpstr> PSK -Pedagogical Standards Knowledge  (not just PCK anymore) </vt:lpstr>
      <vt:lpstr>The Science, Art, and Craft of Teaching Science</vt:lpstr>
      <vt:lpstr>What I have learned…</vt:lpstr>
      <vt:lpstr>Develop  KSOTO </vt:lpstr>
      <vt:lpstr>PowerPoint Presentation</vt:lpstr>
      <vt:lpstr>Be a  good  taker </vt:lpstr>
      <vt:lpstr>Use the  Magic  Moment </vt:lpstr>
      <vt:lpstr>Practice x Perseverance x Patience P3 </vt:lpstr>
      <vt:lpstr>Energy Excitement Enthusiasm E3 </vt:lpstr>
      <vt:lpstr>Science is a Language </vt:lpstr>
      <vt:lpstr>Science is a Language </vt:lpstr>
      <vt:lpstr>PowerPoint Presentation</vt:lpstr>
    </vt:vector>
  </TitlesOfParts>
  <Company>USD259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[Ignite Speech, insert title here]</dc:title>
  <dc:creator>Tim Elsen</dc:creator>
  <cp:lastModifiedBy>Paul Adams</cp:lastModifiedBy>
  <cp:revision>26</cp:revision>
  <dcterms:created xsi:type="dcterms:W3CDTF">2017-10-16T13:13:18Z</dcterms:created>
  <dcterms:modified xsi:type="dcterms:W3CDTF">2018-04-16T02:02:24Z</dcterms:modified>
</cp:coreProperties>
</file>